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5"/>
  </p:notesMasterIdLst>
  <p:handoutMasterIdLst>
    <p:handoutMasterId r:id="rId26"/>
  </p:handoutMasterIdLst>
  <p:sldIdLst>
    <p:sldId id="321" r:id="rId2"/>
    <p:sldId id="359" r:id="rId3"/>
    <p:sldId id="364" r:id="rId4"/>
    <p:sldId id="363" r:id="rId5"/>
    <p:sldId id="367" r:id="rId6"/>
    <p:sldId id="368" r:id="rId7"/>
    <p:sldId id="381" r:id="rId8"/>
    <p:sldId id="383" r:id="rId9"/>
    <p:sldId id="384" r:id="rId10"/>
    <p:sldId id="385" r:id="rId11"/>
    <p:sldId id="386" r:id="rId12"/>
    <p:sldId id="387" r:id="rId13"/>
    <p:sldId id="388" r:id="rId14"/>
    <p:sldId id="371" r:id="rId15"/>
    <p:sldId id="369" r:id="rId16"/>
    <p:sldId id="370" r:id="rId17"/>
    <p:sldId id="373" r:id="rId18"/>
    <p:sldId id="374" r:id="rId19"/>
    <p:sldId id="376" r:id="rId20"/>
    <p:sldId id="379" r:id="rId21"/>
    <p:sldId id="377" r:id="rId22"/>
    <p:sldId id="380" r:id="rId23"/>
    <p:sldId id="341" r:id="rId24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  <a:srgbClr val="FF6600"/>
    <a:srgbClr val="E5ECFF"/>
    <a:srgbClr val="AFAFAF"/>
    <a:srgbClr val="F5F5F6"/>
    <a:srgbClr val="585858"/>
    <a:srgbClr val="F9F9F9"/>
    <a:srgbClr val="939493"/>
    <a:srgbClr val="FFDD2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3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907" y="77"/>
      </p:cViewPr>
      <p:guideLst>
        <p:guide orient="horz" pos="1162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04.04.2023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04.04.2023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576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00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500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005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535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Oversized Attributes Storage Technique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469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284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036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655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85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004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162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191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549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9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572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73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81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8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943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564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90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ql-academy.org/ru/train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learndb.ru/cours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postgrespro/blog/452320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www.lucidchart.com/pages/ru/erd-%D0%B4%D0%B8%D0%B0%D0%B3%D1%80%D0%B0%D0%BC%D0%BC%D0%B0" TargetMode="External"/><Relationship Id="rId4" Type="http://schemas.openxmlformats.org/officeDocument/2006/relationships/hyperlink" Target="https://postgrespro.ru/docs/postgrespro/9.5/sql-vacuu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</a:t>
            </a:r>
            <a:r>
              <a:rPr lang="ru-RU" sz="8000" dirty="0"/>
              <a:t>4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773878" y="1182955"/>
            <a:ext cx="105817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err="1"/>
              <a:t>Версионирование</a:t>
            </a:r>
            <a:r>
              <a:rPr lang="ru-RU" sz="8000" dirty="0"/>
              <a:t> строк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CE8A76-20A5-4F52-BBAA-4BE0393772BE}"/>
              </a:ext>
            </a:extLst>
          </p:cNvPr>
          <p:cNvSpPr/>
          <p:nvPr/>
        </p:nvSpPr>
        <p:spPr>
          <a:xfrm>
            <a:off x="13784580" y="1844675"/>
            <a:ext cx="45719" cy="52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B038C29-C1E8-413A-8E2A-A98FB7419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726874"/>
              </p:ext>
            </p:extLst>
          </p:nvPr>
        </p:nvGraphicFramePr>
        <p:xfrm>
          <a:off x="460375" y="4145890"/>
          <a:ext cx="7818120" cy="39002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702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12423344"/>
                    </a:ext>
                  </a:extLst>
                </a:gridCol>
              </a:tblGrid>
              <a:tr h="930250"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t_xmin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t_xmax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ctid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0, 2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0, 2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651971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0, 3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225810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3D5292C8-45EE-44CD-94C5-1C18BAE86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7726"/>
              </p:ext>
            </p:extLst>
          </p:nvPr>
        </p:nvGraphicFramePr>
        <p:xfrm>
          <a:off x="11444976" y="4145890"/>
          <a:ext cx="8260343" cy="48902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950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3994325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726514">
                  <a:extLst>
                    <a:ext uri="{9D8B030D-6E8A-4147-A177-3AD203B41FA5}">
                      <a16:colId xmlns:a16="http://schemas.microsoft.com/office/drawing/2014/main" val="4283353133"/>
                    </a:ext>
                  </a:extLst>
                </a:gridCol>
              </a:tblGrid>
              <a:tr h="930250">
                <a:tc gridSpan="3">
                  <a:txBody>
                    <a:bodyPr/>
                    <a:lstStyle/>
                    <a:p>
                      <a:pPr algn="ctr"/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XACT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CLOG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9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id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committed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aborted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25746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6637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57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0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773878" y="1182955"/>
            <a:ext cx="105817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err="1"/>
              <a:t>Версионирование</a:t>
            </a:r>
            <a:r>
              <a:rPr lang="ru-RU" sz="8000" dirty="0"/>
              <a:t> строк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CE8A76-20A5-4F52-BBAA-4BE0393772BE}"/>
              </a:ext>
            </a:extLst>
          </p:cNvPr>
          <p:cNvSpPr/>
          <p:nvPr/>
        </p:nvSpPr>
        <p:spPr>
          <a:xfrm>
            <a:off x="13784580" y="1844675"/>
            <a:ext cx="45719" cy="52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B038C29-C1E8-413A-8E2A-A98FB7419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919131"/>
              </p:ext>
            </p:extLst>
          </p:nvPr>
        </p:nvGraphicFramePr>
        <p:xfrm>
          <a:off x="460375" y="4145890"/>
          <a:ext cx="7818120" cy="39002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702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12423344"/>
                    </a:ext>
                  </a:extLst>
                </a:gridCol>
              </a:tblGrid>
              <a:tr h="930250"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t_xmin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t_xmax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ctid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0, 2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0, 3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651971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0, 3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225810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3D5292C8-45EE-44CD-94C5-1C18BAE86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92575"/>
              </p:ext>
            </p:extLst>
          </p:nvPr>
        </p:nvGraphicFramePr>
        <p:xfrm>
          <a:off x="11444976" y="4145890"/>
          <a:ext cx="8260343" cy="48902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950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3994325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726514">
                  <a:extLst>
                    <a:ext uri="{9D8B030D-6E8A-4147-A177-3AD203B41FA5}">
                      <a16:colId xmlns:a16="http://schemas.microsoft.com/office/drawing/2014/main" val="4283353133"/>
                    </a:ext>
                  </a:extLst>
                </a:gridCol>
              </a:tblGrid>
              <a:tr h="930250">
                <a:tc gridSpan="3">
                  <a:txBody>
                    <a:bodyPr/>
                    <a:lstStyle/>
                    <a:p>
                      <a:pPr algn="ctr"/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XACT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CLOG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9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id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committed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aborted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25746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6637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57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96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773878" y="1182955"/>
            <a:ext cx="105817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err="1"/>
              <a:t>Версионирование</a:t>
            </a:r>
            <a:r>
              <a:rPr lang="ru-RU" sz="8000" dirty="0"/>
              <a:t> строк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CE8A76-20A5-4F52-BBAA-4BE0393772BE}"/>
              </a:ext>
            </a:extLst>
          </p:cNvPr>
          <p:cNvSpPr/>
          <p:nvPr/>
        </p:nvSpPr>
        <p:spPr>
          <a:xfrm>
            <a:off x="13784580" y="1844675"/>
            <a:ext cx="45719" cy="52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B038C29-C1E8-413A-8E2A-A98FB7419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988588"/>
              </p:ext>
            </p:extLst>
          </p:nvPr>
        </p:nvGraphicFramePr>
        <p:xfrm>
          <a:off x="460375" y="4145890"/>
          <a:ext cx="7818120" cy="39002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702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12423344"/>
                    </a:ext>
                  </a:extLst>
                </a:gridCol>
              </a:tblGrid>
              <a:tr h="930250"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t_xmin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t_xmax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ctid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0, 2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0, 2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651971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0, 3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225810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3D5292C8-45EE-44CD-94C5-1C18BAE86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788039"/>
              </p:ext>
            </p:extLst>
          </p:nvPr>
        </p:nvGraphicFramePr>
        <p:xfrm>
          <a:off x="11444976" y="4145890"/>
          <a:ext cx="8260343" cy="48902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950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3994325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726514">
                  <a:extLst>
                    <a:ext uri="{9D8B030D-6E8A-4147-A177-3AD203B41FA5}">
                      <a16:colId xmlns:a16="http://schemas.microsoft.com/office/drawing/2014/main" val="4283353133"/>
                    </a:ext>
                  </a:extLst>
                </a:gridCol>
              </a:tblGrid>
              <a:tr h="930250">
                <a:tc gridSpan="3">
                  <a:txBody>
                    <a:bodyPr/>
                    <a:lstStyle/>
                    <a:p>
                      <a:pPr algn="ctr"/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XACT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CLOG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9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id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committed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aborted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25746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6637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57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484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773878" y="1182955"/>
            <a:ext cx="105817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err="1"/>
              <a:t>Версионирование</a:t>
            </a:r>
            <a:r>
              <a:rPr lang="ru-RU" sz="8000" dirty="0"/>
              <a:t> строк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CE8A76-20A5-4F52-BBAA-4BE0393772BE}"/>
              </a:ext>
            </a:extLst>
          </p:cNvPr>
          <p:cNvSpPr/>
          <p:nvPr/>
        </p:nvSpPr>
        <p:spPr>
          <a:xfrm>
            <a:off x="13784580" y="1844675"/>
            <a:ext cx="45719" cy="52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B038C29-C1E8-413A-8E2A-A98FB7419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93383"/>
              </p:ext>
            </p:extLst>
          </p:nvPr>
        </p:nvGraphicFramePr>
        <p:xfrm>
          <a:off x="460375" y="4145890"/>
          <a:ext cx="7818120" cy="48902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702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12423344"/>
                    </a:ext>
                  </a:extLst>
                </a:gridCol>
              </a:tblGrid>
              <a:tr h="930250"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t_xmin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t_xmax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ctid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0, 2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/>
                        <a:t>14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0, 4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651971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0, 3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22581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14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0,4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234397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3D5292C8-45EE-44CD-94C5-1C18BAE86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290502"/>
              </p:ext>
            </p:extLst>
          </p:nvPr>
        </p:nvGraphicFramePr>
        <p:xfrm>
          <a:off x="11444976" y="4145890"/>
          <a:ext cx="8260343" cy="588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950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3994325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726514">
                  <a:extLst>
                    <a:ext uri="{9D8B030D-6E8A-4147-A177-3AD203B41FA5}">
                      <a16:colId xmlns:a16="http://schemas.microsoft.com/office/drawing/2014/main" val="4283353133"/>
                    </a:ext>
                  </a:extLst>
                </a:gridCol>
              </a:tblGrid>
              <a:tr h="930250">
                <a:tc gridSpan="3">
                  <a:txBody>
                    <a:bodyPr/>
                    <a:lstStyle/>
                    <a:p>
                      <a:pPr algn="ctr"/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XACT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CLOG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9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id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committed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aborted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25746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6637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5779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14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33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90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40104" y="1146443"/>
            <a:ext cx="3422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Vacuum</a:t>
            </a:r>
            <a:endParaRPr lang="ru-RU" sz="8000" dirty="0"/>
          </a:p>
        </p:txBody>
      </p:sp>
      <p:pic>
        <p:nvPicPr>
          <p:cNvPr id="1026" name="Picture 2" descr="The Internals of PostgreSQL : Chapter 6 Vacuum Processing">
            <a:extLst>
              <a:ext uri="{FF2B5EF4-FFF2-40B4-BE49-F238E27FC236}">
                <a16:creationId xmlns:a16="http://schemas.microsoft.com/office/drawing/2014/main" id="{152128F4-1CB5-4368-995A-049788A5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59" y="3317848"/>
            <a:ext cx="17442180" cy="618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82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40104" y="1146443"/>
            <a:ext cx="2847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TOAST</a:t>
            </a:r>
            <a:endParaRPr lang="ru-RU" sz="8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9C6E5C-6BE3-4015-A135-C0C32150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81" y="3089275"/>
            <a:ext cx="11182350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1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780781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Postgres </a:t>
            </a:r>
            <a:r>
              <a:rPr lang="ru-RU" sz="6000" dirty="0"/>
              <a:t>хранит все данные в файлах на диске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Файлы делятся на страницы, страницы делятся на Элементы(</a:t>
            </a:r>
            <a:r>
              <a:rPr lang="en-US" sz="6000" dirty="0"/>
              <a:t>Tuple</a:t>
            </a:r>
            <a:r>
              <a:rPr lang="ru-RU" sz="6000" dirty="0"/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При изменении</a:t>
            </a:r>
            <a:r>
              <a:rPr lang="en-US" sz="6000" dirty="0"/>
              <a:t>/</a:t>
            </a:r>
            <a:r>
              <a:rPr lang="ru-RU" sz="6000" dirty="0"/>
              <a:t>удалении элементы не удаляются со страницы а помечаются номером транзакции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Мертвые элементы удалятся при вызове </a:t>
            </a:r>
            <a:r>
              <a:rPr lang="en-US" sz="6000" dirty="0"/>
              <a:t>vacuum</a:t>
            </a:r>
            <a:endParaRPr lang="ru-RU" sz="6000" dirty="0"/>
          </a:p>
          <a:p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96135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768021" y="1182955"/>
            <a:ext cx="64171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ER-</a:t>
            </a:r>
            <a:r>
              <a:rPr lang="ru-RU" sz="8000" dirty="0"/>
              <a:t>диаграмма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21D729-0638-4CB8-B510-E0D8396B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598" y="2693987"/>
            <a:ext cx="16221075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768021" y="1182955"/>
            <a:ext cx="64171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ER-</a:t>
            </a:r>
            <a:r>
              <a:rPr lang="ru-RU" sz="8000" dirty="0"/>
              <a:t>диаграмма</a:t>
            </a:r>
          </a:p>
        </p:txBody>
      </p:sp>
      <p:pic>
        <p:nvPicPr>
          <p:cNvPr id="4100" name="Picture 4" descr="Entity-Relationship Diagram Arrow Types - Software Ideas Modeler">
            <a:extLst>
              <a:ext uri="{FF2B5EF4-FFF2-40B4-BE49-F238E27FC236}">
                <a16:creationId xmlns:a16="http://schemas.microsoft.com/office/drawing/2014/main" id="{C0C40922-1F6B-48E1-97F5-3C86B7239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429" y="2990215"/>
            <a:ext cx="7003733" cy="803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56648" y="1182955"/>
            <a:ext cx="42146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Практика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AB37E4B-A54B-4DBE-9887-3EE50EC9F9F7}"/>
              </a:ext>
            </a:extLst>
          </p:cNvPr>
          <p:cNvSpPr/>
          <p:nvPr/>
        </p:nvSpPr>
        <p:spPr>
          <a:xfrm>
            <a:off x="5439259" y="4023360"/>
            <a:ext cx="92493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https://sql-academy.org/ru/trainer</a:t>
            </a:r>
            <a:endParaRPr lang="en-US" sz="4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48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https://learndb.ru/courses</a:t>
            </a:r>
            <a:endParaRPr lang="en-US" sz="4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4800" dirty="0">
                <a:solidFill>
                  <a:schemeClr val="bg2">
                    <a:lumMod val="10000"/>
                  </a:schemeClr>
                </a:solidFill>
              </a:rPr>
              <a:t>https://sql-ex.ru/</a:t>
            </a:r>
            <a:endParaRPr lang="ru-RU" sz="4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5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893603" y="1146443"/>
            <a:ext cx="2340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План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813132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Архитектура </a:t>
            </a:r>
            <a:r>
              <a:rPr lang="en-US" sz="6000" dirty="0"/>
              <a:t>Postgres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/>
              <a:t>ER </a:t>
            </a:r>
            <a:r>
              <a:rPr lang="ru-RU" sz="6000" dirty="0"/>
              <a:t>диаграмма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БД в тестирование</a:t>
            </a:r>
            <a:endParaRPr lang="en-US" sz="6000" dirty="0"/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243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915216" y="1182955"/>
            <a:ext cx="829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БД в тестировании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ECC2E46-B2FC-4FB9-B7F4-2CF30AF89715}"/>
              </a:ext>
            </a:extLst>
          </p:cNvPr>
          <p:cNvSpPr/>
          <p:nvPr/>
        </p:nvSpPr>
        <p:spPr>
          <a:xfrm>
            <a:off x="5915216" y="4297680"/>
            <a:ext cx="92493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chemeClr val="bg2">
                    <a:lumMod val="10000"/>
                  </a:schemeClr>
                </a:solidFill>
              </a:rPr>
              <a:t>Нужно ли автоматизировать тестирование </a:t>
            </a:r>
            <a:r>
              <a:rPr lang="en-US" sz="4800" dirty="0">
                <a:solidFill>
                  <a:schemeClr val="bg2">
                    <a:lumMod val="10000"/>
                  </a:schemeClr>
                </a:solidFill>
              </a:rPr>
              <a:t>SQL </a:t>
            </a:r>
            <a:r>
              <a:rPr lang="ru-RU" sz="4800" dirty="0">
                <a:solidFill>
                  <a:schemeClr val="bg2">
                    <a:lumMod val="10000"/>
                  </a:schemeClr>
                </a:solidFill>
              </a:rPr>
              <a:t>запросов при разработке </a:t>
            </a:r>
            <a:r>
              <a:rPr lang="en-US" sz="4800" dirty="0">
                <a:solidFill>
                  <a:schemeClr val="bg2">
                    <a:lumMod val="10000"/>
                  </a:schemeClr>
                </a:solidFill>
              </a:rPr>
              <a:t>java </a:t>
            </a:r>
            <a:r>
              <a:rPr lang="ru-RU" sz="4800" dirty="0">
                <a:solidFill>
                  <a:schemeClr val="bg2">
                    <a:lumMod val="10000"/>
                  </a:schemeClr>
                </a:solidFill>
              </a:rPr>
              <a:t>приложений?</a:t>
            </a:r>
          </a:p>
        </p:txBody>
      </p:sp>
    </p:spTree>
    <p:extLst>
      <p:ext uri="{BB962C8B-B14F-4D97-AF65-F5344CB8AC3E}">
        <p14:creationId xmlns:p14="http://schemas.microsoft.com/office/powerpoint/2010/main" val="198941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915216" y="1182955"/>
            <a:ext cx="829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БД в тестировании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9801B7-5711-48DB-A4B0-564FAE39FCEB}"/>
              </a:ext>
            </a:extLst>
          </p:cNvPr>
          <p:cNvGrpSpPr/>
          <p:nvPr/>
        </p:nvGrpSpPr>
        <p:grpSpPr>
          <a:xfrm>
            <a:off x="5156703" y="2690147"/>
            <a:ext cx="8701549" cy="7900425"/>
            <a:chOff x="5156703" y="2690147"/>
            <a:chExt cx="8701549" cy="7900425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6FF8237E-262F-401E-8D71-B18DA495FD92}"/>
                </a:ext>
              </a:extLst>
            </p:cNvPr>
            <p:cNvGrpSpPr/>
            <p:nvPr/>
          </p:nvGrpSpPr>
          <p:grpSpPr>
            <a:xfrm>
              <a:off x="5156703" y="2690147"/>
              <a:ext cx="8701549" cy="7900425"/>
              <a:chOff x="4608063" y="2667287"/>
              <a:chExt cx="8701549" cy="7900425"/>
            </a:xfrm>
          </p:grpSpPr>
          <p:grpSp>
            <p:nvGrpSpPr>
              <p:cNvPr id="11" name="Группа 10">
                <a:extLst>
                  <a:ext uri="{FF2B5EF4-FFF2-40B4-BE49-F238E27FC236}">
                    <a16:creationId xmlns:a16="http://schemas.microsoft.com/office/drawing/2014/main" id="{6C5B44F0-49E5-41D8-91A8-C0259F717B31}"/>
                  </a:ext>
                </a:extLst>
              </p:cNvPr>
              <p:cNvGrpSpPr/>
              <p:nvPr/>
            </p:nvGrpSpPr>
            <p:grpSpPr>
              <a:xfrm>
                <a:off x="4608063" y="2667287"/>
                <a:ext cx="8701549" cy="7900425"/>
                <a:chOff x="4365523" y="1120878"/>
                <a:chExt cx="9674942" cy="9729224"/>
              </a:xfrm>
            </p:grpSpPr>
            <p:sp>
              <p:nvSpPr>
                <p:cNvPr id="15" name="Равнобедренный треугольник 14">
                  <a:extLst>
                    <a:ext uri="{FF2B5EF4-FFF2-40B4-BE49-F238E27FC236}">
                      <a16:creationId xmlns:a16="http://schemas.microsoft.com/office/drawing/2014/main" id="{A8B9515F-D08E-4169-ABA3-132A29332FEE}"/>
                    </a:ext>
                  </a:extLst>
                </p:cNvPr>
                <p:cNvSpPr/>
                <p:nvPr/>
              </p:nvSpPr>
              <p:spPr>
                <a:xfrm>
                  <a:off x="4365523" y="1120878"/>
                  <a:ext cx="9674942" cy="9729224"/>
                </a:xfrm>
                <a:prstGeom prst="triangle">
                  <a:avLst>
                    <a:gd name="adj" fmla="val 4969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cxnSp>
              <p:nvCxnSpPr>
                <p:cNvPr id="16" name="Прямая соединительная линия 15">
                  <a:extLst>
                    <a:ext uri="{FF2B5EF4-FFF2-40B4-BE49-F238E27FC236}">
                      <a16:creationId xmlns:a16="http://schemas.microsoft.com/office/drawing/2014/main" id="{C1292388-7303-41EF-8682-93F08E9E3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6400" y="8554065"/>
                  <a:ext cx="74549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единительная линия 16">
                  <a:extLst>
                    <a:ext uri="{FF2B5EF4-FFF2-40B4-BE49-F238E27FC236}">
                      <a16:creationId xmlns:a16="http://schemas.microsoft.com/office/drawing/2014/main" id="{70DCCA7D-1F0E-44F6-952F-11C262778E31}"/>
                    </a:ext>
                  </a:extLst>
                </p:cNvPr>
                <p:cNvCxnSpPr>
                  <a:cxnSpLocks/>
                  <a:stCxn id="15" idx="1"/>
                  <a:endCxn id="15" idx="5"/>
                </p:cNvCxnSpPr>
                <p:nvPr/>
              </p:nvCxnSpPr>
              <p:spPr>
                <a:xfrm>
                  <a:off x="6769504" y="5985490"/>
                  <a:ext cx="4837471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единительная линия 17">
                  <a:extLst>
                    <a:ext uri="{FF2B5EF4-FFF2-40B4-BE49-F238E27FC236}">
                      <a16:creationId xmlns:a16="http://schemas.microsoft.com/office/drawing/2014/main" id="{B7A61071-6C2E-422B-8481-5F38336529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42514" y="3336262"/>
                  <a:ext cx="21336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E9D63B-B748-48C6-B8B9-7B757C684EB9}"/>
                  </a:ext>
                </a:extLst>
              </p:cNvPr>
              <p:cNvSpPr txBox="1"/>
              <p:nvPr/>
            </p:nvSpPr>
            <p:spPr>
              <a:xfrm>
                <a:off x="8071622" y="9114292"/>
                <a:ext cx="17478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/>
                  <a:t>Unit</a:t>
                </a:r>
                <a:endParaRPr lang="ru-RU" sz="72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A934A-468F-4B03-8FDD-56D384DCA10B}"/>
                  </a:ext>
                </a:extLst>
              </p:cNvPr>
              <p:cNvSpPr txBox="1"/>
              <p:nvPr/>
            </p:nvSpPr>
            <p:spPr>
              <a:xfrm>
                <a:off x="7465783" y="7148794"/>
                <a:ext cx="31658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/>
                  <a:t>Service</a:t>
                </a:r>
                <a:endParaRPr lang="ru-RU" sz="72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275DC0-CD60-4687-9485-97DBE6136BA3}"/>
                  </a:ext>
                </a:extLst>
              </p:cNvPr>
              <p:cNvSpPr txBox="1"/>
              <p:nvPr/>
            </p:nvSpPr>
            <p:spPr>
              <a:xfrm>
                <a:off x="6886703" y="5063034"/>
                <a:ext cx="46905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dirty="0"/>
                  <a:t>Integration</a:t>
                </a:r>
                <a:endParaRPr lang="ru-RU" sz="72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91FEF0-3FED-4E4F-9E5C-8EB078A4E217}"/>
                </a:ext>
              </a:extLst>
            </p:cNvPr>
            <p:cNvSpPr txBox="1"/>
            <p:nvPr/>
          </p:nvSpPr>
          <p:spPr>
            <a:xfrm>
              <a:off x="8736757" y="3240414"/>
              <a:ext cx="15609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/>
                <a:t>e2e</a:t>
              </a:r>
              <a:endParaRPr lang="ru-RU" sz="7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965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915216" y="1182955"/>
            <a:ext cx="829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БД в тестировании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945D4C-5830-4E4B-851C-C414F9AEB98C}"/>
              </a:ext>
            </a:extLst>
          </p:cNvPr>
          <p:cNvSpPr/>
          <p:nvPr/>
        </p:nvSpPr>
        <p:spPr>
          <a:xfrm>
            <a:off x="5439260" y="4343400"/>
            <a:ext cx="92493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dirty="0">
                <a:solidFill>
                  <a:schemeClr val="bg2">
                    <a:lumMod val="10000"/>
                  </a:schemeClr>
                </a:solidFill>
              </a:rPr>
              <a:t>А что делать с многомодульным приложением?</a:t>
            </a:r>
          </a:p>
        </p:txBody>
      </p:sp>
    </p:spTree>
    <p:extLst>
      <p:ext uri="{BB962C8B-B14F-4D97-AF65-F5344CB8AC3E}">
        <p14:creationId xmlns:p14="http://schemas.microsoft.com/office/powerpoint/2010/main" val="2501321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72353" y="1146443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9FE55-3F56-4A32-AD68-F1600591A1F6}"/>
              </a:ext>
            </a:extLst>
          </p:cNvPr>
          <p:cNvSpPr txBox="1"/>
          <p:nvPr/>
        </p:nvSpPr>
        <p:spPr>
          <a:xfrm>
            <a:off x="1554155" y="3406140"/>
            <a:ext cx="116357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https://habr.com/ru/company/postgrespro/blog/444536/</a:t>
            </a:r>
          </a:p>
          <a:p>
            <a:r>
              <a:rPr lang="en-US" sz="3200" dirty="0">
                <a:hlinkClick r:id="rId3"/>
              </a:rPr>
              <a:t>https://habr.com/ru/company/postgrespro/blog/452320/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https://postgrespro.ru/docs/postgrespro/9.5/sql-vacuum</a:t>
            </a:r>
            <a:endParaRPr lang="en-US" sz="3200" dirty="0"/>
          </a:p>
          <a:p>
            <a:r>
              <a:rPr lang="en-US" sz="3200" dirty="0">
                <a:hlinkClick r:id="rId5"/>
              </a:rPr>
              <a:t>https://www.lucidchart.com/pages/ru/erd-%D0%B4%D0%B8%D0%B0%D0%B3%D1%80%D0%B0%D0%BC%D0%BC%D0%B0</a:t>
            </a:r>
            <a:endParaRPr lang="en-US" sz="3200" dirty="0"/>
          </a:p>
          <a:p>
            <a:r>
              <a:rPr lang="en-US" sz="3200" dirty="0"/>
              <a:t>https://www.youtube.com/watch?v=7mZqJShu_3c</a:t>
            </a:r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097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705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Postgres</a:t>
            </a:r>
            <a:endParaRPr lang="ru-RU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Наследник базы </a:t>
            </a:r>
            <a:r>
              <a:rPr lang="en-US" sz="6000" dirty="0"/>
              <a:t>Ingres, </a:t>
            </a:r>
            <a:r>
              <a:rPr lang="ru-RU" sz="6000" dirty="0"/>
              <a:t>отсюда и название.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19</a:t>
            </a:r>
            <a:r>
              <a:rPr lang="ru-RU" sz="6000" dirty="0"/>
              <a:t>88г -  Майкл </a:t>
            </a:r>
            <a:r>
              <a:rPr lang="ru-RU" sz="6000" dirty="0" err="1"/>
              <a:t>Стоунбрейкер</a:t>
            </a:r>
            <a:r>
              <a:rPr lang="ru-RU" sz="6000" dirty="0"/>
              <a:t> представляет первую версию базы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1996г – Официально переименована в </a:t>
            </a:r>
            <a:r>
              <a:rPr lang="en-US" sz="6000" dirty="0"/>
              <a:t>PostgreSQL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8072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601966" y="106468"/>
            <a:ext cx="92456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Архитектура </a:t>
            </a:r>
            <a:r>
              <a:rPr lang="en-US" sz="8000" dirty="0"/>
              <a:t>Postgres</a:t>
            </a:r>
            <a:endParaRPr lang="ru-RU" sz="8000" dirty="0"/>
          </a:p>
        </p:txBody>
      </p:sp>
      <p:pic>
        <p:nvPicPr>
          <p:cNvPr id="5122" name="Picture 2" descr="https://distributedsystemsauthority.com/wp-content/uploads/2019/09/postgresArchitecture1.jpg">
            <a:extLst>
              <a:ext uri="{FF2B5EF4-FFF2-40B4-BE49-F238E27FC236}">
                <a16:creationId xmlns:a16="http://schemas.microsoft.com/office/drawing/2014/main" id="{012AED30-3CE6-44B7-B895-9F30A0A2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60" y="1424411"/>
            <a:ext cx="14378940" cy="98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9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12038" y="1146443"/>
            <a:ext cx="2303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Слои</a:t>
            </a:r>
          </a:p>
        </p:txBody>
      </p:sp>
      <p:pic>
        <p:nvPicPr>
          <p:cNvPr id="6146" name="Picture 2" descr="https://habrastorage.org/r/w1560/webt/oz/ur/4z/ozur4zenihys-v-7wl5rnxyi8em.png">
            <a:extLst>
              <a:ext uri="{FF2B5EF4-FFF2-40B4-BE49-F238E27FC236}">
                <a16:creationId xmlns:a16="http://schemas.microsoft.com/office/drawing/2014/main" id="{86FF07D7-AB6F-4194-A96E-2B0E00CF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17" y="2815908"/>
            <a:ext cx="16807326" cy="809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6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23724" y="1146443"/>
            <a:ext cx="7080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Страницы(</a:t>
            </a:r>
            <a:r>
              <a:rPr lang="en-US" sz="8000" dirty="0"/>
              <a:t>Page</a:t>
            </a:r>
            <a:r>
              <a:rPr lang="ru-RU" sz="8000" dirty="0"/>
              <a:t>)</a:t>
            </a:r>
          </a:p>
        </p:txBody>
      </p:sp>
      <p:pic>
        <p:nvPicPr>
          <p:cNvPr id="10242" name="Picture 2" descr="Внутренности PostgreSQL: страницы и кортежи | Записки программиста">
            <a:extLst>
              <a:ext uri="{FF2B5EF4-FFF2-40B4-BE49-F238E27FC236}">
                <a16:creationId xmlns:a16="http://schemas.microsoft.com/office/drawing/2014/main" id="{11CF8674-87E8-415D-A73A-3398E799B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6"/>
          <a:stretch/>
        </p:blipFill>
        <p:spPr bwMode="auto">
          <a:xfrm>
            <a:off x="4018280" y="2906959"/>
            <a:ext cx="12092940" cy="726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9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479387" y="1182955"/>
            <a:ext cx="31691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Header</a:t>
            </a:r>
            <a:endParaRPr lang="ru-RU" sz="8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10C5AD-3578-424B-96D8-4DF4BE115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288" y="2506394"/>
            <a:ext cx="10150952" cy="824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773878" y="1182955"/>
            <a:ext cx="105817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err="1"/>
              <a:t>Версионирование</a:t>
            </a:r>
            <a:r>
              <a:rPr lang="ru-RU" sz="8000" dirty="0"/>
              <a:t> строк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CE8A76-20A5-4F52-BBAA-4BE0393772BE}"/>
              </a:ext>
            </a:extLst>
          </p:cNvPr>
          <p:cNvSpPr/>
          <p:nvPr/>
        </p:nvSpPr>
        <p:spPr>
          <a:xfrm>
            <a:off x="13784580" y="1844675"/>
            <a:ext cx="45719" cy="52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B038C29-C1E8-413A-8E2A-A98FB7419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220754"/>
              </p:ext>
            </p:extLst>
          </p:nvPr>
        </p:nvGraphicFramePr>
        <p:xfrm>
          <a:off x="460375" y="4145890"/>
          <a:ext cx="7818120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702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12423344"/>
                    </a:ext>
                  </a:extLst>
                </a:gridCol>
              </a:tblGrid>
              <a:tr h="930250"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t_xmin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t_xmax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ctid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0, 1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3D5292C8-45EE-44CD-94C5-1C18BAE86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08006"/>
              </p:ext>
            </p:extLst>
          </p:nvPr>
        </p:nvGraphicFramePr>
        <p:xfrm>
          <a:off x="11444976" y="4145890"/>
          <a:ext cx="8260343" cy="39002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950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3994325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726514">
                  <a:extLst>
                    <a:ext uri="{9D8B030D-6E8A-4147-A177-3AD203B41FA5}">
                      <a16:colId xmlns:a16="http://schemas.microsoft.com/office/drawing/2014/main" val="4283353133"/>
                    </a:ext>
                  </a:extLst>
                </a:gridCol>
              </a:tblGrid>
              <a:tr h="930250">
                <a:tc gridSpan="3">
                  <a:txBody>
                    <a:bodyPr/>
                    <a:lstStyle/>
                    <a:p>
                      <a:pPr algn="ctr"/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XACT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CLOG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9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id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committed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aborted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25746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6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71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773878" y="1182955"/>
            <a:ext cx="105817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err="1"/>
              <a:t>Версионирование</a:t>
            </a:r>
            <a:r>
              <a:rPr lang="ru-RU" sz="8000" dirty="0"/>
              <a:t> строк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CE8A76-20A5-4F52-BBAA-4BE0393772BE}"/>
              </a:ext>
            </a:extLst>
          </p:cNvPr>
          <p:cNvSpPr/>
          <p:nvPr/>
        </p:nvSpPr>
        <p:spPr>
          <a:xfrm>
            <a:off x="13784580" y="1844675"/>
            <a:ext cx="45719" cy="52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B038C29-C1E8-413A-8E2A-A98FB7419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5731"/>
              </p:ext>
            </p:extLst>
          </p:nvPr>
        </p:nvGraphicFramePr>
        <p:xfrm>
          <a:off x="460375" y="4145890"/>
          <a:ext cx="7818120" cy="39002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702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580548">
                  <a:extLst>
                    <a:ext uri="{9D8B030D-6E8A-4147-A177-3AD203B41FA5}">
                      <a16:colId xmlns:a16="http://schemas.microsoft.com/office/drawing/2014/main" val="12423344"/>
                    </a:ext>
                  </a:extLst>
                </a:gridCol>
              </a:tblGrid>
              <a:tr h="930250"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t_xmin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t_xmax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dirty="0" err="1"/>
                        <a:t>ctid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0, 1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0, 2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651971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0, 3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225810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3D5292C8-45EE-44CD-94C5-1C18BAE86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137776"/>
              </p:ext>
            </p:extLst>
          </p:nvPr>
        </p:nvGraphicFramePr>
        <p:xfrm>
          <a:off x="11444976" y="4145890"/>
          <a:ext cx="8260343" cy="48902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9504">
                  <a:extLst>
                    <a:ext uri="{9D8B030D-6E8A-4147-A177-3AD203B41FA5}">
                      <a16:colId xmlns:a16="http://schemas.microsoft.com/office/drawing/2014/main" val="2790145977"/>
                    </a:ext>
                  </a:extLst>
                </a:gridCol>
                <a:gridCol w="3994325">
                  <a:extLst>
                    <a:ext uri="{9D8B030D-6E8A-4147-A177-3AD203B41FA5}">
                      <a16:colId xmlns:a16="http://schemas.microsoft.com/office/drawing/2014/main" val="504399483"/>
                    </a:ext>
                  </a:extLst>
                </a:gridCol>
                <a:gridCol w="2726514">
                  <a:extLst>
                    <a:ext uri="{9D8B030D-6E8A-4147-A177-3AD203B41FA5}">
                      <a16:colId xmlns:a16="http://schemas.microsoft.com/office/drawing/2014/main" val="4283353133"/>
                    </a:ext>
                  </a:extLst>
                </a:gridCol>
              </a:tblGrid>
              <a:tr h="930250">
                <a:tc gridSpan="3">
                  <a:txBody>
                    <a:bodyPr/>
                    <a:lstStyle/>
                    <a:p>
                      <a:pPr algn="ctr"/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XACT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CLOG</a:t>
                      </a:r>
                      <a:r>
                        <a:rPr lang="ru-RU" sz="5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9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38140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id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committed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aborted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431424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11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T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25746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12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6637"/>
                  </a:ext>
                </a:extLst>
              </a:tr>
              <a:tr h="98999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13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F</a:t>
                      </a:r>
                      <a:endParaRPr lang="ru-RU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57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8824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16392</TotalTime>
  <Words>505</Words>
  <Application>Microsoft Office PowerPoint</Application>
  <PresentationFormat>Произвольный</PresentationFormat>
  <Paragraphs>207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713</cp:revision>
  <dcterms:created xsi:type="dcterms:W3CDTF">2020-08-11T16:12:28Z</dcterms:created>
  <dcterms:modified xsi:type="dcterms:W3CDTF">2023-04-04T14:43:00Z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